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5" r:id="rId3"/>
    <p:sldId id="272" r:id="rId4"/>
    <p:sldId id="266" r:id="rId5"/>
    <p:sldId id="260" r:id="rId6"/>
    <p:sldId id="262" r:id="rId7"/>
    <p:sldId id="268" r:id="rId8"/>
    <p:sldId id="270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100" autoAdjust="0"/>
  </p:normalViewPr>
  <p:slideViewPr>
    <p:cSldViewPr snapToGrid="0">
      <p:cViewPr varScale="1">
        <p:scale>
          <a:sx n="90" d="100"/>
          <a:sy n="90" d="100"/>
        </p:scale>
        <p:origin x="13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C0CCA-7145-48E1-BB97-BB7F88C34FD6}" type="datetimeFigureOut">
              <a:rPr lang="de-DE" smtClean="0"/>
              <a:t>15.04.2021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8E63E-40AB-444E-B599-C6186E0B41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697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8E63E-40AB-444E-B599-C6186E0B417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016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8E63E-40AB-444E-B599-C6186E0B417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501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8E63E-40AB-444E-B599-C6186E0B417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0813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8E63E-40AB-444E-B599-C6186E0B417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95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Events</a:t>
            </a:r>
            <a:r>
              <a:rPr lang="de-DE" baseline="0" dirty="0"/>
              <a:t> müssen auf das Prozessmodell </a:t>
            </a:r>
            <a:r>
              <a:rPr lang="de-DE" baseline="0" dirty="0" err="1"/>
              <a:t>gemapped</a:t>
            </a:r>
            <a:r>
              <a:rPr lang="de-DE" baseline="0" dirty="0"/>
              <a:t> werden -&gt; angeben, welcher Zeitstempel wo im Modell auftritt</a:t>
            </a:r>
          </a:p>
          <a:p>
            <a:r>
              <a:rPr lang="de-DE" baseline="0" dirty="0" err="1"/>
              <a:t>Signavio</a:t>
            </a:r>
            <a:r>
              <a:rPr lang="de-DE" baseline="0" dirty="0"/>
              <a:t> kann die Daten somit im PI-Tool visuell darstellen</a:t>
            </a:r>
          </a:p>
          <a:p>
            <a:r>
              <a:rPr lang="de-DE" baseline="0" dirty="0"/>
              <a:t>Events sind Spuren eines Falles</a:t>
            </a:r>
          </a:p>
          <a:p>
            <a:r>
              <a:rPr lang="de-DE" baseline="0" dirty="0"/>
              <a:t>-&gt; aus Monitoring, Reports oder Logfiles</a:t>
            </a:r>
          </a:p>
          <a:p>
            <a:r>
              <a:rPr lang="de-DE" baseline="0" dirty="0" err="1"/>
              <a:t>CaseID</a:t>
            </a:r>
            <a:r>
              <a:rPr lang="de-DE" baseline="0" dirty="0"/>
              <a:t> -&gt; Schlüssel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8E63E-40AB-444E-B599-C6186E0B417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53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8E63E-40AB-444E-B599-C6186E0B417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177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8E63E-40AB-444E-B599-C6186E0B417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931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7987-A468-48DB-98ED-D9D7812542C2}" type="datetimeFigureOut">
              <a:rPr lang="de-DE" smtClean="0"/>
              <a:t>15.04.2021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42F35-0FD6-4492-9C29-67D5C734BCE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474" y="-20070"/>
            <a:ext cx="2519526" cy="104344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728" y="82777"/>
            <a:ext cx="837746" cy="8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5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7987-A468-48DB-98ED-D9D7812542C2}" type="datetimeFigureOut">
              <a:rPr lang="de-DE" smtClean="0"/>
              <a:t>15.04.2021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42F35-0FD6-4492-9C29-67D5C734BC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952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7987-A468-48DB-98ED-D9D7812542C2}" type="datetimeFigureOut">
              <a:rPr lang="de-DE" smtClean="0"/>
              <a:t>15.04.2021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42F35-0FD6-4492-9C29-67D5C734BC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97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7987-A468-48DB-98ED-D9D7812542C2}" type="datetimeFigureOut">
              <a:rPr lang="de-DE" smtClean="0"/>
              <a:t>15.04.2021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42F35-0FD6-4492-9C29-67D5C734BCE6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728" y="82777"/>
            <a:ext cx="837746" cy="83774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937" y="-20070"/>
            <a:ext cx="2519526" cy="104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3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7987-A468-48DB-98ED-D9D7812542C2}" type="datetimeFigureOut">
              <a:rPr lang="de-DE" smtClean="0"/>
              <a:t>15.04.2021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42F35-0FD6-4492-9C29-67D5C734BC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8210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7987-A468-48DB-98ED-D9D7812542C2}" type="datetimeFigureOut">
              <a:rPr lang="de-DE" smtClean="0"/>
              <a:t>15.04.2021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42F35-0FD6-4492-9C29-67D5C734BC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13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7987-A468-48DB-98ED-D9D7812542C2}" type="datetimeFigureOut">
              <a:rPr lang="de-DE" smtClean="0"/>
              <a:t>15.04.2021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42F35-0FD6-4492-9C29-67D5C734BC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08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7987-A468-48DB-98ED-D9D7812542C2}" type="datetimeFigureOut">
              <a:rPr lang="de-DE" smtClean="0"/>
              <a:t>15.04.2021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42F35-0FD6-4492-9C29-67D5C734BC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805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7987-A468-48DB-98ED-D9D7812542C2}" type="datetimeFigureOut">
              <a:rPr lang="de-DE" smtClean="0"/>
              <a:t>15.04.2021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42F35-0FD6-4492-9C29-67D5C734BC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8308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7987-A468-48DB-98ED-D9D7812542C2}" type="datetimeFigureOut">
              <a:rPr lang="de-DE" smtClean="0"/>
              <a:t>15.04.2021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42F35-0FD6-4492-9C29-67D5C734BC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08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7987-A468-48DB-98ED-D9D7812542C2}" type="datetimeFigureOut">
              <a:rPr lang="de-DE" smtClean="0"/>
              <a:t>15.04.2021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42F35-0FD6-4492-9C29-67D5C734BC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3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17987-A468-48DB-98ED-D9D7812542C2}" type="datetimeFigureOut">
              <a:rPr lang="de-DE" smtClean="0"/>
              <a:t>15.04.2021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42F35-0FD6-4492-9C29-67D5C734BC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95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9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237597"/>
            <a:ext cx="9144000" cy="2387600"/>
          </a:xfrm>
        </p:spPr>
        <p:txBody>
          <a:bodyPr/>
          <a:lstStyle/>
          <a:p>
            <a:r>
              <a:rPr lang="de-DE" b="1" dirty="0" err="1" smtClean="0"/>
              <a:t>Signavio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err="1" smtClean="0"/>
              <a:t>Process</a:t>
            </a:r>
            <a:r>
              <a:rPr lang="de-DE" b="1" dirty="0" smtClean="0"/>
              <a:t> </a:t>
            </a:r>
            <a:r>
              <a:rPr lang="de-DE" b="1" dirty="0" err="1" smtClean="0"/>
              <a:t>Intelligence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064000"/>
            <a:ext cx="9144000" cy="541867"/>
          </a:xfrm>
        </p:spPr>
        <p:txBody>
          <a:bodyPr>
            <a:normAutofit/>
          </a:bodyPr>
          <a:lstStyle/>
          <a:p>
            <a:r>
              <a:rPr lang="de-DE" dirty="0" err="1" smtClean="0"/>
              <a:t>Analysing</a:t>
            </a:r>
            <a:r>
              <a:rPr lang="de-DE" dirty="0" smtClean="0"/>
              <a:t> a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="" xmlns:a16="http://schemas.microsoft.com/office/drawing/2014/main" id="{87EE5773-5F20-425C-B78E-A3594BAF0998}"/>
              </a:ext>
            </a:extLst>
          </p:cNvPr>
          <p:cNvSpPr txBox="1"/>
          <p:nvPr/>
        </p:nvSpPr>
        <p:spPr>
          <a:xfrm>
            <a:off x="327378" y="6355644"/>
            <a:ext cx="375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</a:t>
            </a:r>
            <a:r>
              <a:rPr lang="de-DE" dirty="0" smtClean="0"/>
              <a:t>-Portfolio Joel Bär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2177" y="686063"/>
            <a:ext cx="10351911" cy="3502116"/>
          </a:xfrm>
          <a:noFill/>
        </p:spPr>
        <p:txBody>
          <a:bodyPr/>
          <a:lstStyle/>
          <a:p>
            <a:pPr marL="0" indent="0">
              <a:buNone/>
            </a:pPr>
            <a:r>
              <a:rPr lang="de-DE" dirty="0" err="1" smtClean="0"/>
              <a:t>Processmodel</a:t>
            </a:r>
            <a:r>
              <a:rPr lang="de-DE" dirty="0" smtClean="0"/>
              <a:t> =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reality</a:t>
            </a:r>
            <a:r>
              <a:rPr lang="de-DE" dirty="0" smtClean="0"/>
              <a:t> </a:t>
            </a:r>
            <a:r>
              <a:rPr lang="de-DE" dirty="0" err="1" smtClean="0"/>
              <a:t>correspond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modell</a:t>
            </a:r>
            <a:r>
              <a:rPr lang="de-DE" dirty="0" smtClean="0"/>
              <a:t>?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Process</a:t>
            </a:r>
            <a:r>
              <a:rPr lang="de-DE" dirty="0"/>
              <a:t> Mining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= </a:t>
            </a:r>
            <a:r>
              <a:rPr lang="de-DE" dirty="0" err="1" smtClean="0"/>
              <a:t>Analysing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tracking</a:t>
            </a:r>
            <a:r>
              <a:rPr lang="de-DE" dirty="0" smtClean="0"/>
              <a:t> digital </a:t>
            </a:r>
            <a:r>
              <a:rPr lang="de-DE" dirty="0" err="1" smtClean="0"/>
              <a:t>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6123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71" y="971618"/>
            <a:ext cx="9611831" cy="588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48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="" xmlns:a16="http://schemas.microsoft.com/office/drawing/2014/main" id="{473AC72B-771D-437C-9ED1-F070A23CCB5E}"/>
              </a:ext>
            </a:extLst>
          </p:cNvPr>
          <p:cNvSpPr txBox="1">
            <a:spLocks/>
          </p:cNvSpPr>
          <p:nvPr/>
        </p:nvSpPr>
        <p:spPr>
          <a:xfrm>
            <a:off x="632177" y="686063"/>
            <a:ext cx="10351911" cy="350211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 smtClean="0"/>
              <a:t>Comparing</a:t>
            </a:r>
            <a:r>
              <a:rPr lang="de-DE" dirty="0" smtClean="0"/>
              <a:t> </a:t>
            </a:r>
            <a:r>
              <a:rPr lang="de-DE" dirty="0" err="1" smtClean="0"/>
              <a:t>realitiy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modell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weak</a:t>
            </a:r>
            <a:r>
              <a:rPr lang="de-DE" dirty="0" smtClean="0"/>
              <a:t> </a:t>
            </a:r>
            <a:r>
              <a:rPr lang="de-DE" dirty="0" err="1" smtClean="0"/>
              <a:t>spots</a:t>
            </a:r>
            <a:r>
              <a:rPr lang="de-DE" dirty="0" smtClean="0"/>
              <a:t> (</a:t>
            </a:r>
            <a:r>
              <a:rPr lang="de-DE" dirty="0" err="1" smtClean="0"/>
              <a:t>bottlenecks</a:t>
            </a:r>
            <a:r>
              <a:rPr lang="de-DE" dirty="0" smtClean="0"/>
              <a:t>)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Checking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conformance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30479091-9749-4B33-B840-67B9919F88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173" y="2784846"/>
            <a:ext cx="613666" cy="612136"/>
          </a:xfrm>
          <a:prstGeom prst="rect">
            <a:avLst/>
          </a:prstGeom>
          <a:noFill/>
        </p:spPr>
      </p:pic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1D679212-73B7-4800-8126-4323335FDD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589" y="3396982"/>
            <a:ext cx="613666" cy="61213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="" xmlns:a16="http://schemas.microsoft.com/office/drawing/2014/main" id="{8048E1C8-BC96-47DC-8ABD-83E281AE4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714" y="2299717"/>
            <a:ext cx="613666" cy="6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5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PI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Evaluate</a:t>
            </a:r>
            <a:r>
              <a:rPr lang="de-DE" dirty="0" smtClean="0"/>
              <a:t> digital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log </a:t>
            </a:r>
            <a:r>
              <a:rPr lang="de-DE" dirty="0" err="1" smtClean="0"/>
              <a:t>files</a:t>
            </a:r>
            <a:r>
              <a:rPr lang="de-DE" dirty="0" smtClean="0"/>
              <a:t> </a:t>
            </a:r>
            <a:endParaRPr lang="de-DE" dirty="0"/>
          </a:p>
          <a:p>
            <a:r>
              <a:rPr lang="de-DE" dirty="0"/>
              <a:t>Event = </a:t>
            </a:r>
            <a:r>
              <a:rPr lang="de-DE" dirty="0" err="1"/>
              <a:t>CaseID</a:t>
            </a:r>
            <a:r>
              <a:rPr lang="de-DE" dirty="0"/>
              <a:t> + </a:t>
            </a:r>
            <a:r>
              <a:rPr lang="de-DE" dirty="0" err="1" smtClean="0"/>
              <a:t>Activities</a:t>
            </a:r>
            <a:r>
              <a:rPr lang="de-DE" dirty="0" smtClean="0"/>
              <a:t> + </a:t>
            </a:r>
            <a:r>
              <a:rPr lang="de-DE" dirty="0" err="1"/>
              <a:t>Timestamp</a:t>
            </a:r>
            <a:r>
              <a:rPr lang="de-DE" dirty="0"/>
              <a:t> + Attribute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93CC46DF-1378-4EAE-A652-3F7D04236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22" y="3254381"/>
            <a:ext cx="5210250" cy="323849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598" y="3680178"/>
            <a:ext cx="5434780" cy="281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3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88" y="1021644"/>
            <a:ext cx="10859912" cy="56613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454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1510" y="1441770"/>
            <a:ext cx="8048979" cy="1325563"/>
          </a:xfrm>
        </p:spPr>
        <p:txBody>
          <a:bodyPr/>
          <a:lstStyle/>
          <a:p>
            <a:pPr algn="ctr"/>
            <a:r>
              <a:rPr lang="de-DE" sz="5400" dirty="0" smtClean="0"/>
              <a:t>Hands-on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336784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9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237597"/>
            <a:ext cx="9144000" cy="2387600"/>
          </a:xfrm>
        </p:spPr>
        <p:txBody>
          <a:bodyPr/>
          <a:lstStyle/>
          <a:p>
            <a:r>
              <a:rPr lang="de-DE" b="1" dirty="0" err="1" smtClean="0"/>
              <a:t>Questions</a:t>
            </a:r>
            <a:r>
              <a:rPr lang="de-DE" b="1" dirty="0" smtClean="0"/>
              <a:t>?</a:t>
            </a:r>
            <a:endParaRPr lang="de-DE" b="1" dirty="0"/>
          </a:p>
        </p:txBody>
      </p:sp>
      <p:sp>
        <p:nvSpPr>
          <p:cNvPr id="4" name="Textfeld 3">
            <a:extLst>
              <a:ext uri="{FF2B5EF4-FFF2-40B4-BE49-F238E27FC236}">
                <a16:creationId xmlns="" xmlns:a16="http://schemas.microsoft.com/office/drawing/2014/main" id="{87EE5773-5F20-425C-B78E-A3594BAF0998}"/>
              </a:ext>
            </a:extLst>
          </p:cNvPr>
          <p:cNvSpPr txBox="1"/>
          <p:nvPr/>
        </p:nvSpPr>
        <p:spPr>
          <a:xfrm>
            <a:off x="327378" y="6355644"/>
            <a:ext cx="375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e-Portfolio Joel Bär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="" xmlns:a16="http://schemas.microsoft.com/office/drawing/2014/main" id="{E372F377-4797-426C-A2F2-416D595F40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4206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</Words>
  <Application>Microsoft Office PowerPoint</Application>
  <PresentationFormat>Breitbild</PresentationFormat>
  <Paragraphs>32</Paragraphs>
  <Slides>8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Signavio Process Intelligence</vt:lpstr>
      <vt:lpstr>PowerPoint-Präsentation</vt:lpstr>
      <vt:lpstr>PowerPoint-Präsentation</vt:lpstr>
      <vt:lpstr>PowerPoint-Präsentation</vt:lpstr>
      <vt:lpstr>What does PI</vt:lpstr>
      <vt:lpstr>What does PI</vt:lpstr>
      <vt:lpstr>Hands-on</vt:lpstr>
      <vt:lpstr>Questions?</vt:lpstr>
    </vt:vector>
  </TitlesOfParts>
  <Company>United Internet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Joel Bär</dc:creator>
  <cp:lastModifiedBy>Joel Bär</cp:lastModifiedBy>
  <cp:revision>49</cp:revision>
  <dcterms:created xsi:type="dcterms:W3CDTF">2021-03-10T09:27:01Z</dcterms:created>
  <dcterms:modified xsi:type="dcterms:W3CDTF">2021-04-15T06:59:28Z</dcterms:modified>
</cp:coreProperties>
</file>